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2"/>
  </p:notesMasterIdLst>
  <p:handoutMasterIdLst>
    <p:handoutMasterId r:id="rId23"/>
  </p:handoutMasterIdLst>
  <p:sldIdLst>
    <p:sldId id="272" r:id="rId5"/>
    <p:sldId id="269" r:id="rId6"/>
    <p:sldId id="276" r:id="rId7"/>
    <p:sldId id="355" r:id="rId8"/>
    <p:sldId id="356" r:id="rId9"/>
    <p:sldId id="349" r:id="rId10"/>
    <p:sldId id="357" r:id="rId11"/>
    <p:sldId id="340" r:id="rId12"/>
    <p:sldId id="352" r:id="rId13"/>
    <p:sldId id="354" r:id="rId14"/>
    <p:sldId id="359" r:id="rId15"/>
    <p:sldId id="360" r:id="rId16"/>
    <p:sldId id="361" r:id="rId17"/>
    <p:sldId id="346" r:id="rId18"/>
    <p:sldId id="358" r:id="rId19"/>
    <p:sldId id="331" r:id="rId20"/>
    <p:sldId id="275"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19789-1712-4F25-B342-951A1EF7CF6C}" v="4" dt="2022-08-22T14:40:04.71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5951" autoAdjust="0"/>
  </p:normalViewPr>
  <p:slideViewPr>
    <p:cSldViewPr>
      <p:cViewPr varScale="1">
        <p:scale>
          <a:sx n="90" d="100"/>
          <a:sy n="90" d="100"/>
        </p:scale>
        <p:origin x="1104" y="126"/>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2022-08-22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2022-08-22</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är </a:t>
            </a:r>
            <a:r>
              <a:rPr lang="sv-SE" b="1" dirty="0" err="1"/>
              <a:t>Suntarbetsliv</a:t>
            </a:r>
            <a:endParaRPr lang="sv-SE" b="1" dirty="0"/>
          </a:p>
          <a:p>
            <a:r>
              <a:rPr lang="sv-SE" dirty="0" err="1"/>
              <a:t>Suntarbetsliv</a:t>
            </a:r>
            <a:r>
              <a:rPr lang="sv-SE" dirty="0"/>
              <a:t> är en ideell förening som drivs av parterna i kommun- och regionsektorn.</a:t>
            </a:r>
          </a:p>
          <a:p>
            <a:r>
              <a:rPr lang="sv-SE" dirty="0"/>
              <a:t>Uppdraget är att bidra till och arbeta för friska arbetsplatser.</a:t>
            </a:r>
          </a:p>
          <a:p>
            <a:r>
              <a:rPr lang="sv-SE" dirty="0"/>
              <a:t>Tar fram forskningsbaserade verktyg, sprider forskning, kunskap och erfarenheter via nyhetsbrev, erbjuder stöd i form av ett Resursteam.</a:t>
            </a:r>
          </a:p>
          <a:p>
            <a:r>
              <a:rPr lang="sv-SE" dirty="0"/>
              <a:t>Allt är framtaget i partssamverkan.</a:t>
            </a:r>
          </a:p>
          <a:p>
            <a:r>
              <a:rPr lang="sv-SE" dirty="0"/>
              <a:t>Vänder sig i första hand till chefer och skyddsombud på arbetsplatsen och ger stöd till dem att jobba med arbetsmiljön i samverkan.</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253028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Bild att använda för att visa hur övningar ser ut och vad dialogen ska handla om.</a:t>
            </a:r>
          </a:p>
          <a:p>
            <a:endParaRPr lang="sv-SE" dirty="0"/>
          </a:p>
          <a:p>
            <a:r>
              <a:rPr lang="sv-SE" dirty="0"/>
              <a:t>Det är de här huvudfrågorna som man arbetar med: Vad gör cheferna, hur har cheferna det och hur ser kommunikationsvägarna ut.</a:t>
            </a:r>
          </a:p>
          <a:p>
            <a:endParaRPr lang="sv-SE" dirty="0"/>
          </a:p>
          <a:p>
            <a:r>
              <a:rPr lang="sv-SE" dirty="0"/>
              <a:t>I Kunskapsdelen finns alltså stationer som ger stöd i dialogen om chefernas organisatoriska förutsättningar.</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ta reda på hur cheferna har det, vad cheferna gör och hur kommunikationsvägarna ser ut. </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116927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Bild att använda för Bild att använda för att visa hur övningar ser ut och vad dialogen ska handla om.</a:t>
            </a:r>
          </a:p>
          <a:p>
            <a:endParaRPr lang="sv-SE" dirty="0"/>
          </a:p>
          <a:p>
            <a:r>
              <a:rPr lang="sv-SE" dirty="0"/>
              <a:t>Huvudfrågorna som man arbetar med är: Vad gör cheferna, hur har cheferna det och hur ser kommunikationsvägarna ut. Ett delmoment är t ex att ha en dialog om chefsuppdraget, vad som ingår och ser chefsuppdraget likadant ut i hela organisationen. Svaren på frågorna kommer ge en bild av hur verksamheten ligger till.</a:t>
            </a:r>
          </a:p>
          <a:p>
            <a:endParaRPr lang="sv-SE" dirty="0"/>
          </a:p>
          <a:p>
            <a:r>
              <a:rPr lang="sv-SE" dirty="0"/>
              <a:t>I Kunskapsdelen finns alltså stationer som ger stöd i dialogen.</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ta reda på hur cheferna har det, vad cheferna gör och hur kommunikationsvägarna ser 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Vägledning för att inleda dialog om chefsuppdraget.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374925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 </a:t>
            </a:r>
            <a:r>
              <a:rPr lang="sv-SE" dirty="0" err="1"/>
              <a:t>skånekommuner</a:t>
            </a:r>
            <a:r>
              <a:rPr lang="sv-SE" dirty="0"/>
              <a:t> – Lomma, Burlöv och Kävlinge - arbetade med </a:t>
            </a:r>
            <a:r>
              <a:rPr lang="sv-SE" dirty="0" err="1"/>
              <a:t>Chefoskopet</a:t>
            </a:r>
            <a:r>
              <a:rPr lang="sv-SE" dirty="0"/>
              <a:t> under 2018. När de fick frågan hur det har gått svarade de såhär:</a:t>
            </a:r>
          </a:p>
          <a:p>
            <a:endParaRPr lang="sv-SE" dirty="0"/>
          </a:p>
          <a:p>
            <a:pPr marL="171450" indent="-171450">
              <a:buFontTx/>
              <a:buChar char="-"/>
            </a:pPr>
            <a:r>
              <a:rPr lang="sv-SE" dirty="0"/>
              <a:t>Vi fick ett gemensamt språk i ledningsgruppen, gemensamma begrepp ledde till ökad samsyn och förbättrad dialog.</a:t>
            </a:r>
          </a:p>
          <a:p>
            <a:pPr marL="0" indent="0">
              <a:buFontTx/>
              <a:buNone/>
            </a:pPr>
            <a:endParaRPr lang="sv-SE" dirty="0"/>
          </a:p>
          <a:p>
            <a:pPr marL="0" indent="0">
              <a:buFontTx/>
              <a:buNone/>
            </a:pPr>
            <a:r>
              <a:rPr lang="sv-SE" dirty="0"/>
              <a:t>Deras erfarenheter finns beskrivna i en film (</a:t>
            </a:r>
            <a:r>
              <a:rPr lang="sv-SE" dirty="0" err="1"/>
              <a:t>ev</a:t>
            </a:r>
            <a:r>
              <a:rPr lang="sv-SE" dirty="0"/>
              <a:t> titta på film här).</a:t>
            </a:r>
          </a:p>
          <a:p>
            <a:pPr marL="0" indent="0">
              <a:buFontTx/>
              <a:buNone/>
            </a:pPr>
            <a:endParaRPr lang="sv-SE" dirty="0"/>
          </a:p>
          <a:p>
            <a:pPr marL="0" indent="0">
              <a:buFontTx/>
              <a:buNone/>
            </a:pPr>
            <a:r>
              <a:rPr lang="sv-SE" dirty="0"/>
              <a:t>I Skånekommunerna arbetade man inom ramen för ett större ESF-projekt (PEPP) och med stöd av en extern processledare.</a:t>
            </a:r>
          </a:p>
        </p:txBody>
      </p:sp>
      <p:sp>
        <p:nvSpPr>
          <p:cNvPr id="4" name="Platshållare för bildnummer 3"/>
          <p:cNvSpPr>
            <a:spLocks noGrp="1"/>
          </p:cNvSpPr>
          <p:nvPr>
            <p:ph type="sldNum" sz="quarter" idx="5"/>
          </p:nvPr>
        </p:nvSpPr>
        <p:spPr/>
        <p:txBody>
          <a:bodyPr/>
          <a:lstStyle/>
          <a:p>
            <a:fld id="{E71B5D58-1387-4385-A7F0-FA6862C94009}" type="slidenum">
              <a:rPr lang="sv-SE" smtClean="0"/>
              <a:t>14</a:t>
            </a:fld>
            <a:endParaRPr lang="sv-SE"/>
          </a:p>
        </p:txBody>
      </p:sp>
    </p:spTree>
    <p:extLst>
      <p:ext uri="{BB962C8B-B14F-4D97-AF65-F5344CB8AC3E}">
        <p14:creationId xmlns:p14="http://schemas.microsoft.com/office/powerpoint/2010/main" val="96228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AVSLUTNING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går att förändra och skapa framgångsrika, attraktiva verksamheter (kommuner och regioner) där man kan och vill arbeta och göra skillnad.</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Chefoskopet</a:t>
            </a:r>
            <a:r>
              <a:rPr lang="sv-SE" sz="1200" kern="1200" dirty="0">
                <a:solidFill>
                  <a:schemeClr val="tx1"/>
                </a:solidFill>
                <a:effectLst/>
                <a:latin typeface="+mn-lt"/>
                <a:ea typeface="+mn-ea"/>
                <a:cs typeface="+mn-cs"/>
              </a:rPr>
              <a:t> ger systematiskt stöd i arbetet med att utveckla de verksamhetsnära chefernas förutsättningar.</a:t>
            </a:r>
          </a:p>
        </p:txBody>
      </p:sp>
      <p:sp>
        <p:nvSpPr>
          <p:cNvPr id="4" name="Platshållare för bildnummer 3"/>
          <p:cNvSpPr>
            <a:spLocks noGrp="1"/>
          </p:cNvSpPr>
          <p:nvPr>
            <p:ph type="sldNum" sz="quarter" idx="5"/>
          </p:nvPr>
        </p:nvSpPr>
        <p:spPr/>
        <p:txBody>
          <a:bodyPr/>
          <a:lstStyle/>
          <a:p>
            <a:fld id="{E71B5D58-1387-4385-A7F0-FA6862C94009}" type="slidenum">
              <a:rPr lang="sv-SE" smtClean="0"/>
              <a:t>15</a:t>
            </a:fld>
            <a:endParaRPr lang="sv-SE"/>
          </a:p>
        </p:txBody>
      </p:sp>
    </p:spTree>
    <p:extLst>
      <p:ext uri="{BB962C8B-B14F-4D97-AF65-F5344CB8AC3E}">
        <p14:creationId xmlns:p14="http://schemas.microsoft.com/office/powerpoint/2010/main" val="342809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Presentationen avslutas. </a:t>
            </a:r>
          </a:p>
          <a:p>
            <a:endParaRPr lang="sv-SE" dirty="0"/>
          </a:p>
          <a:p>
            <a:r>
              <a:rPr lang="sv-SE" dirty="0"/>
              <a:t>--</a:t>
            </a:r>
          </a:p>
          <a:p>
            <a:endParaRPr lang="sv-SE" dirty="0"/>
          </a:p>
          <a:p>
            <a:r>
              <a:rPr lang="sv-SE" dirty="0"/>
              <a:t>Inför presentationen bör det finnas tankar om nästa steg och vad som händer efter presentationen. Vilket är kommande steg? Fundera över det och skriv in i sista bilden. Det som är skrivet idag är en bruttolista över möjliga ämnen som behöver behandlas efter presentationen.</a:t>
            </a:r>
          </a:p>
          <a:p>
            <a:endParaRPr lang="sv-SE" dirty="0"/>
          </a:p>
          <a:p>
            <a:r>
              <a:rPr lang="sv-SE" dirty="0"/>
              <a:t>Det finns flera tips på </a:t>
            </a:r>
            <a:r>
              <a:rPr lang="sv-SE" dirty="0" err="1"/>
              <a:t>Chefoskopets</a:t>
            </a:r>
            <a:r>
              <a:rPr lang="sv-SE" dirty="0"/>
              <a:t> sida </a:t>
            </a:r>
            <a:r>
              <a:rPr lang="sv-SE" b="1" dirty="0"/>
              <a:t>Börja</a:t>
            </a:r>
            <a:r>
              <a:rPr lang="sv-SE" dirty="0"/>
              <a:t> som anger hur ni kan gå vidare. Viktigt för ledningsgruppen att veta är att det är de som ska arbeta vidare med frågan t ex genom att börja med Chefskopets Kunskapsdel.</a:t>
            </a:r>
          </a:p>
          <a:p>
            <a:endParaRPr lang="sv-SE" b="0" dirty="0"/>
          </a:p>
          <a:p>
            <a:r>
              <a:rPr lang="sv-SE" b="0" dirty="0"/>
              <a:t>--</a:t>
            </a:r>
          </a:p>
          <a:p>
            <a:endParaRPr lang="sv-SE" b="0" dirty="0"/>
          </a:p>
          <a:p>
            <a:r>
              <a:rPr lang="sv-SE" b="0" dirty="0"/>
              <a:t>Utvärdering till dig som tagit del av och använt presentationen:</a:t>
            </a:r>
          </a:p>
          <a:p>
            <a:endParaRPr lang="sv-SE" b="0" dirty="0"/>
          </a:p>
          <a:p>
            <a:r>
              <a:rPr lang="sv-SE" b="1" dirty="0"/>
              <a:t>Fick du svar på frågorna?</a:t>
            </a:r>
          </a:p>
          <a:p>
            <a:r>
              <a:rPr lang="sv-SE" dirty="0"/>
              <a:t>Varför ska man använda </a:t>
            </a:r>
            <a:r>
              <a:rPr lang="sv-SE" dirty="0" err="1"/>
              <a:t>Chefoskopet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blir utfallet</a:t>
            </a:r>
          </a:p>
          <a:p>
            <a:r>
              <a:rPr lang="sv-SE" dirty="0"/>
              <a:t>Hur ska man jobba och vilka steg innehåller processen</a:t>
            </a:r>
          </a:p>
          <a:p>
            <a:r>
              <a:rPr lang="sv-SE" dirty="0"/>
              <a:t>När ska man jobba med verktyget</a:t>
            </a:r>
          </a:p>
          <a:p>
            <a:r>
              <a:rPr lang="sv-SE" dirty="0"/>
              <a:t>Praktisk vägledning </a:t>
            </a:r>
            <a:r>
              <a:rPr lang="sv-SE"/>
              <a:t>t ex tidsåtgång</a:t>
            </a:r>
            <a:r>
              <a:rPr lang="sv-SE" dirty="0"/>
              <a:t>, processledning, vilka ska vara inblandade </a:t>
            </a:r>
            <a:r>
              <a:rPr lang="sv-SE" dirty="0" err="1"/>
              <a:t>etc</a:t>
            </a:r>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16</a:t>
            </a:fld>
            <a:endParaRPr lang="sv-SE"/>
          </a:p>
        </p:txBody>
      </p:sp>
    </p:spTree>
    <p:extLst>
      <p:ext uri="{BB962C8B-B14F-4D97-AF65-F5344CB8AC3E}">
        <p14:creationId xmlns:p14="http://schemas.microsoft.com/office/powerpoint/2010/main" val="323182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mn-lt"/>
                <a:ea typeface="+mn-ea"/>
                <a:cs typeface="+mn-cs"/>
              </a:rPr>
              <a:t>Instruktion </a:t>
            </a:r>
            <a:r>
              <a:rPr lang="sv-SE" sz="1100" kern="1200" dirty="0">
                <a:solidFill>
                  <a:schemeClr val="tx1"/>
                </a:solidFill>
                <a:effectLst/>
                <a:latin typeface="+mn-lt"/>
                <a:ea typeface="+mn-ea"/>
                <a:cs typeface="+mn-cs"/>
              </a:rPr>
              <a:t>Bild 5-8 handlar om vad organisatoriska förutsättningar för chefer är för något och aspekter på det. Verktyget är ett stöd för utvecklingsarbete.</a:t>
            </a:r>
          </a:p>
          <a:p>
            <a:endParaRPr lang="sv-SE" sz="1100" kern="1200" dirty="0">
              <a:solidFill>
                <a:schemeClr val="tx1"/>
              </a:solidFill>
              <a:effectLst/>
              <a:latin typeface="+mn-lt"/>
              <a:ea typeface="+mn-ea"/>
              <a:cs typeface="+mn-cs"/>
            </a:endParaRPr>
          </a:p>
          <a:p>
            <a:r>
              <a:rPr lang="sv-SE" sz="1100" b="1" kern="1200" dirty="0" err="1">
                <a:solidFill>
                  <a:schemeClr val="tx1"/>
                </a:solidFill>
                <a:effectLst/>
                <a:latin typeface="+mn-lt"/>
                <a:ea typeface="+mn-ea"/>
                <a:cs typeface="+mn-cs"/>
              </a:rPr>
              <a:t>Talmanus</a:t>
            </a:r>
            <a:endParaRPr lang="sv-SE" sz="1100" b="1"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Välfärden behöver organisationer där chefer utför sitt uppdrag på ett effektivt sätt och mår bra. De välfärdsutmaningar som kommuner och regioner står inför är stora, sektorn präglas av högt engagemang och meningsfullt arbete men också av hög sjukfrånvaro och brist på flera yrkesgrupper som sjuksköterskor, lärare och socionomer.</a:t>
            </a:r>
          </a:p>
          <a:p>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Exempel: I en medelstor kommun identifierades chefernas arbetssituation - vilket omfattade antal medarbetare per chef, otydlighet i uppdraget och komplexiteten i uppdragen - som betydande riskfaktorer i chefernas arbetsmiljö. För att bli en friskare och mer hälsosam organisation och en mer attraktiv arbetsgivare började man stärka chefernas förutsättningar för att utföra uppdraget. Om cheferna har en god arbetsmiljö förbättras även medarbetarnas arbetsmiljö.</a:t>
            </a:r>
          </a:p>
          <a:p>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Ett sätt att utveckla och stärka sin organisation kan börja i perspektivet chefernas organisatoriska förutsättningar. Man kan uttrycka sig som så att en chef sällan är bättre än den organisation som den verkar i.</a:t>
            </a:r>
          </a:p>
          <a:p>
            <a:endParaRPr lang="sv-SE"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mn-cs"/>
              </a:rPr>
              <a:t>Vad är organisatoriska förutsättningar för något? Och varför ska man arbeta med dem?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mn-cs"/>
              </a:rPr>
              <a:t>Organisatoriska förutsättningar för chefer handlar om vilken typ av och vilken omfattning av administrativt stöd och tillgång till stödfunktioner som finns, om hur chefsuppdraget är formulerat och dialogen om det, och hur det ser ut i organisationen, hur många man leder, om verksamhetens geografiska spridning, om kommunikation mellan nivåer i organisationen, har chefen har tillgång till arenor där man sammanför frågor som ekonomi, arbetsmiljö och verksamhetens resultat och arbetar i samklang, mot samma mål. </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264750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Talmanus</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Varför ska man arbeta med att utveckla organisatoriska förutsättningar för chefer och när är det lämpligt?</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chef som saknar stödfunktioner, eller som har 80 medarbetare att leda och hålla utvecklingssamtal med, som kanske har verksamheten utspridd på 7 geografiska platser, har en nästan omöjlig situation. Chefens arbetsmiljö påverkar såklart medarbetarna och det påverkar i sin tur brukarna (eleverna, patienterna).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man börjar se över förutsättningarna för verksamhetsnära chefer i syftet att ge dem utrymme att åstadkomma bättre resultat behöver man ofta tala om det på övergripande chefsnivå och med de verksamhetsnära chefernas närmaste chefer.</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Förslag: Vi ska titta på en film med Annika Härenstam, forskare och projektledare för </a:t>
            </a:r>
            <a:r>
              <a:rPr lang="sv-SE" sz="1200" kern="1200" dirty="0" err="1">
                <a:solidFill>
                  <a:schemeClr val="tx1"/>
                </a:solidFill>
                <a:effectLst/>
                <a:latin typeface="+mn-lt"/>
                <a:ea typeface="+mn-ea"/>
                <a:cs typeface="+mn-cs"/>
              </a:rPr>
              <a:t>Chefios</a:t>
            </a:r>
            <a:r>
              <a:rPr lang="sv-SE" sz="1200" kern="1200" dirty="0">
                <a:solidFill>
                  <a:schemeClr val="tx1"/>
                </a:solidFill>
                <a:effectLst/>
                <a:latin typeface="+mn-lt"/>
                <a:ea typeface="+mn-ea"/>
                <a:cs typeface="+mn-cs"/>
              </a:rPr>
              <a:t>, som står för Chef, Hälsa, Effektivitet, Förutsättningar i Offentlig Sektor. Forskningen visade att många chefer saknade rätt organisatoriska förutsättningar för att kunna göra ett bra jobb. Länk.</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286229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 1 min (startar automatiskt i visningsläge): </a:t>
            </a:r>
          </a:p>
          <a:p>
            <a:r>
              <a:rPr lang="sv-SE" dirty="0"/>
              <a:t>Annika Härenstam talar om organisatoriska förutsättningar</a:t>
            </a:r>
          </a:p>
          <a:p>
            <a:endParaRPr lang="sv-SE" dirty="0"/>
          </a:p>
        </p:txBody>
      </p:sp>
      <p:sp>
        <p:nvSpPr>
          <p:cNvPr id="4" name="Platshållare för bildnummer 3"/>
          <p:cNvSpPr>
            <a:spLocks noGrp="1"/>
          </p:cNvSpPr>
          <p:nvPr>
            <p:ph type="sldNum" sz="quarter" idx="10"/>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7601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Efter filmen</a:t>
            </a:r>
            <a:r>
              <a:rPr lang="sv-SE" sz="1200" kern="1200" dirty="0">
                <a:solidFill>
                  <a:schemeClr val="tx1"/>
                </a:solidFill>
                <a:effectLst/>
                <a:latin typeface="+mn-lt"/>
                <a:ea typeface="+mn-ea"/>
                <a:cs typeface="+mn-cs"/>
              </a:rPr>
              <a:t> Frågan som ställdes i samband med forskningsprojektet </a:t>
            </a:r>
            <a:r>
              <a:rPr lang="sv-SE" sz="1200" kern="1200" dirty="0" err="1">
                <a:solidFill>
                  <a:schemeClr val="tx1"/>
                </a:solidFill>
                <a:effectLst/>
                <a:latin typeface="+mn-lt"/>
                <a:ea typeface="+mn-ea"/>
                <a:cs typeface="+mn-cs"/>
              </a:rPr>
              <a:t>Chefios</a:t>
            </a:r>
            <a:r>
              <a:rPr lang="sv-SE" sz="1200" kern="1200" dirty="0">
                <a:solidFill>
                  <a:schemeClr val="tx1"/>
                </a:solidFill>
                <a:effectLst/>
                <a:latin typeface="+mn-lt"/>
                <a:ea typeface="+mn-ea"/>
                <a:cs typeface="+mn-cs"/>
              </a:rPr>
              <a:t> var ”Vad behöver chefer för att utföra sitt uppdrag </a:t>
            </a:r>
            <a:r>
              <a:rPr lang="sv-SE" sz="1200" kern="1200" dirty="0">
                <a:effectLst/>
                <a:latin typeface="+mn-lt"/>
                <a:ea typeface="+mn-ea"/>
                <a:cs typeface="+mn-cs"/>
              </a:rPr>
              <a:t>och samtidigt må bra?”. För att svara på det genomfördes forskningsprojektet </a:t>
            </a:r>
            <a:r>
              <a:rPr lang="sv-SE" sz="1200" kern="1200" dirty="0" err="1">
                <a:solidFill>
                  <a:schemeClr val="tx1"/>
                </a:solidFill>
                <a:effectLst/>
                <a:latin typeface="+mn-lt"/>
                <a:ea typeface="+mn-ea"/>
                <a:cs typeface="+mn-cs"/>
              </a:rPr>
              <a:t>Chefios</a:t>
            </a:r>
            <a:r>
              <a:rPr lang="sv-SE" sz="1200" kern="1200" dirty="0">
                <a:solidFill>
                  <a:schemeClr val="tx1"/>
                </a:solidFill>
                <a:effectLst/>
                <a:latin typeface="+mn-lt"/>
                <a:ea typeface="+mn-ea"/>
                <a:cs typeface="+mn-cs"/>
              </a:rPr>
              <a:t> som står för Chef, Hälsa, Effektivitet, Förutsättningar i Offentlig Sektor.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Forskningen visade att många chefer saknade rätt organisatoriska förutsättningar för att kunna göra ett bra jobb och att det blev mer eller mindre avgörande för chefens resultat i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När finns det anledning att se över chefers </a:t>
            </a:r>
            <a:r>
              <a:rPr lang="sv-SE" sz="1200" kern="1200" dirty="0">
                <a:solidFill>
                  <a:schemeClr val="tx1"/>
                </a:solidFill>
                <a:effectLst/>
                <a:latin typeface="+mn-lt"/>
                <a:ea typeface="+mn-ea"/>
                <a:cs typeface="+mn-cs"/>
              </a:rPr>
              <a:t>organisatoriska förutsättningar?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kommunikationen mellan strategisk och operativ ledning inte hänger ihop, t ex kan det yttra sig i att strategisk ledning talar om mål och strategier, budget i balans. Medan operativ ledning talar om kvalitet, arbetsmiljö och verksamhetsutveckling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bristen på chefer och medarbetare med rätt kompetens är så hög att cheferna inte hinner med verksamheten och tonen i verksamheterna är att ”vi orkar inte 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man ser olika resultat mellan liknande verksamheter.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stödfunktionerna uppfattas som ”</a:t>
            </a:r>
            <a:r>
              <a:rPr lang="sv-SE" sz="1200" kern="1200">
                <a:solidFill>
                  <a:schemeClr val="tx1"/>
                </a:solidFill>
                <a:effectLst/>
                <a:latin typeface="+mn-lt"/>
                <a:ea typeface="+mn-ea"/>
                <a:cs typeface="+mn-cs"/>
              </a:rPr>
              <a:t>stör-funktioner”.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297386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Clr>
                <a:schemeClr val="accent1"/>
              </a:buClr>
              <a:buFont typeface="Wingdings" panose="05000000000000000000" pitchFamily="2" charset="2"/>
              <a:buNone/>
            </a:pPr>
            <a:r>
              <a:rPr lang="sv-SE" b="1" dirty="0" err="1"/>
              <a:t>Talmanus</a:t>
            </a:r>
            <a:r>
              <a:rPr lang="sv-SE" b="1" dirty="0"/>
              <a:t>  </a:t>
            </a:r>
            <a:r>
              <a:rPr lang="sv-SE" baseline="0" dirty="0"/>
              <a:t>Det är det här det handlar om</a:t>
            </a:r>
          </a:p>
          <a:p>
            <a:pPr marL="0" lvl="0" indent="0">
              <a:buClr>
                <a:schemeClr val="accent1"/>
              </a:buClr>
              <a:buFont typeface="Wingdings" panose="05000000000000000000" pitchFamily="2" charset="2"/>
              <a:buNone/>
            </a:pPr>
            <a:endParaRPr lang="sv-SE" baseline="0" dirty="0"/>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sv-SE" dirty="0"/>
              <a:t>Att skapa förutsättningar i organisationen för</a:t>
            </a:r>
            <a:r>
              <a:rPr lang="sv-SE" baseline="0" dirty="0"/>
              <a:t> att chefer ska lyckas i sitt uppdrag:</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sv-SE" dirty="0"/>
          </a:p>
          <a:p>
            <a:pPr marL="342900" lvl="0" indent="-342900">
              <a:buClr>
                <a:schemeClr val="accent1"/>
              </a:buClr>
              <a:buFont typeface="Wingdings" panose="05000000000000000000" pitchFamily="2" charset="2"/>
              <a:buChar char="ü"/>
            </a:pPr>
            <a:r>
              <a:rPr lang="sv-SE" dirty="0"/>
              <a:t>Skifta fokus från individ</a:t>
            </a:r>
            <a:r>
              <a:rPr lang="sv-SE" baseline="0" dirty="0"/>
              <a:t> till organisation. Jämför arbetsvillkoren för chefer inom olika typer av verksamheter. Fundera över hur skillnaderna påverkar förutsättningar att utföra uppdraget och nå goda resultat.</a:t>
            </a:r>
          </a:p>
          <a:p>
            <a:pPr marL="342900" lvl="0" indent="-342900">
              <a:buClr>
                <a:schemeClr val="accent1"/>
              </a:buClr>
              <a:buFont typeface="Wingdings" panose="05000000000000000000" pitchFamily="2" charset="2"/>
              <a:buChar char="ü"/>
            </a:pPr>
            <a:r>
              <a:rPr lang="sv-SE" baseline="0" dirty="0"/>
              <a:t>Ge stöd i chefsarbetet. Stödfunktioner som IT, HR m </a:t>
            </a:r>
            <a:r>
              <a:rPr lang="sv-SE" baseline="0" dirty="0" err="1"/>
              <a:t>fl</a:t>
            </a:r>
            <a:r>
              <a:rPr lang="sv-SE" baseline="0" dirty="0"/>
              <a:t> samordnar sina insatser så att de hänger ihop och ger de verksamhetsnära cheferna ett gott ledningsstöd, dvs ge ett tillräckligt och samordnat ledningsstöd.</a:t>
            </a:r>
            <a:endParaRPr lang="sv-SE" dirty="0"/>
          </a:p>
          <a:p>
            <a:pPr marL="342900" lvl="0" indent="-342900">
              <a:buClr>
                <a:schemeClr val="accent1"/>
              </a:buClr>
              <a:buFont typeface="Wingdings" panose="05000000000000000000" pitchFamily="2" charset="2"/>
              <a:buChar char="ü"/>
            </a:pPr>
            <a:r>
              <a:rPr lang="sv-SE" dirty="0"/>
              <a:t>Stärka dialogen i hela organisationen. Skapa arenor för dialog i organisationen. Chefer på olika nivåer kan mötas och diskutera verksamhetens mål och resurser. Se över mötesstrukturerna och funder över vad som finns på agendan.</a:t>
            </a:r>
          </a:p>
          <a:p>
            <a:pPr marL="342900" lvl="0" indent="-342900">
              <a:buClr>
                <a:schemeClr val="accent1"/>
              </a:buClr>
              <a:buFont typeface="Wingdings" panose="05000000000000000000" pitchFamily="2" charset="2"/>
              <a:buChar char="ü"/>
            </a:pPr>
            <a:r>
              <a:rPr lang="sv-SE" dirty="0"/>
              <a:t>Ge ett tillräckligt och samordnat ledningsstöd kan också handla om att ge chefen ett rimligt antal medarbetare. Kan chefen vara tillgänglig för sina medarbetare och har chefen utrymme att utveckla verksamheten?</a:t>
            </a:r>
          </a:p>
          <a:p>
            <a:pPr marL="342900" lvl="0" indent="-342900">
              <a:buClr>
                <a:schemeClr val="accent1"/>
              </a:buClr>
              <a:buFont typeface="Wingdings" panose="05000000000000000000" pitchFamily="2" charset="2"/>
              <a:buChar char="ü"/>
            </a:pPr>
            <a:r>
              <a:rPr lang="sv-SE" dirty="0"/>
              <a:t>Erbjuda</a:t>
            </a:r>
            <a:r>
              <a:rPr lang="sv-SE" baseline="0" dirty="0"/>
              <a:t> jämlika villkor. Våga jämföra och synliggöra arbetsvillkoren i de olika verksamheterna och förvaltningarna utifrån jämställdhets- och rättviseaspekter, t ex mellan kvinno- och mansdominerade verksamheter.</a:t>
            </a:r>
          </a:p>
          <a:p>
            <a:pPr marL="0" lvl="0" indent="0">
              <a:buClr>
                <a:schemeClr val="accent1"/>
              </a:buClr>
              <a:buFont typeface="Wingdings" panose="05000000000000000000" pitchFamily="2" charset="2"/>
              <a:buNone/>
            </a:pPr>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108794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Instruktion</a:t>
            </a:r>
            <a:r>
              <a:rPr lang="sv-SE" dirty="0"/>
              <a:t> Bild 9-12 handlar om innehållet i </a:t>
            </a:r>
            <a:r>
              <a:rPr lang="sv-SE" dirty="0" err="1"/>
              <a:t>Chefoskopet</a:t>
            </a:r>
            <a:r>
              <a:rPr lang="sv-SE" dirty="0"/>
              <a:t>.</a:t>
            </a:r>
          </a:p>
          <a:p>
            <a:endParaRPr lang="sv-SE" dirty="0"/>
          </a:p>
          <a:p>
            <a:r>
              <a:rPr lang="sv-SE" i="1" dirty="0"/>
              <a:t>Bild som visar hur verktyget ser ut</a:t>
            </a:r>
          </a:p>
          <a:p>
            <a:endParaRPr lang="sv-SE" i="1" dirty="0"/>
          </a:p>
          <a:p>
            <a:r>
              <a:rPr lang="sv-SE" dirty="0" err="1"/>
              <a:t>Chefoskopet</a:t>
            </a:r>
            <a:r>
              <a:rPr lang="sv-SE" dirty="0"/>
              <a:t> finns tillgängligt för alla på Suntarbetsliv.se</a:t>
            </a:r>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150163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på en övergripande process i organisationen med tidsaspekter.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err="1"/>
              <a:t>Talmanus</a:t>
            </a:r>
            <a:r>
              <a:rPr lang="sv-SE" b="1" dirty="0"/>
              <a:t> </a:t>
            </a:r>
            <a:r>
              <a:rPr lang="sv-SE" dirty="0"/>
              <a:t>Så här kan ett upplägg se ut: </a:t>
            </a:r>
          </a:p>
          <a:p>
            <a:endParaRPr lang="sv-SE" dirty="0"/>
          </a:p>
          <a:p>
            <a:r>
              <a:rPr lang="sv-SE" dirty="0"/>
              <a:t>Verktyget består av en del som bidrar till kunskaper och insikter om frågorna, om kommunikationens betydelse och vilka framgångsfaktorer för förändring som kan vara viktiga att känna till. Den delen i </a:t>
            </a:r>
            <a:r>
              <a:rPr lang="sv-SE" dirty="0" err="1"/>
              <a:t>Chefoskopet</a:t>
            </a:r>
            <a:r>
              <a:rPr lang="sv-SE" dirty="0"/>
              <a:t> heter Kunskaper. Man börjar där.</a:t>
            </a:r>
          </a:p>
          <a:p>
            <a:endParaRPr lang="sv-SE" dirty="0"/>
          </a:p>
          <a:p>
            <a:r>
              <a:rPr lang="sv-SE" dirty="0"/>
              <a:t>Den andra delen, Metoder, ger stöd i arbetet med att ta reda på hur verkligheten i den egna organisationen ser ut: inventera, kartlägga, analysera och prioritera vilka insatser som ska göras. Den del som kallas Metoder involverar flera chefsnivåer.</a:t>
            </a:r>
          </a:p>
          <a:p>
            <a:endParaRPr lang="sv-SE" dirty="0"/>
          </a:p>
          <a:p>
            <a:r>
              <a:rPr lang="sv-SE" dirty="0"/>
              <a:t>Åtgärderna läggs in i en handlingsplan som följs upp. </a:t>
            </a:r>
          </a:p>
        </p:txBody>
      </p:sp>
      <p:sp>
        <p:nvSpPr>
          <p:cNvPr id="4" name="Platshållare för bildnummer 3"/>
          <p:cNvSpPr>
            <a:spLocks noGrp="1"/>
          </p:cNvSpPr>
          <p:nvPr>
            <p:ph type="sldNum" sz="quarter" idx="5"/>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56312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systematiskt arbetssätt ger kontinuitet och rutiner för att regelbundet se över och justera, förbättra och arbeta med ständiga förbättringar. Det gäller även arbetet med chefers organisatoriska förutsättningar.</a:t>
            </a:r>
          </a:p>
        </p:txBody>
      </p:sp>
      <p:sp>
        <p:nvSpPr>
          <p:cNvPr id="4" name="Platshållare för bildnummer 3"/>
          <p:cNvSpPr>
            <a:spLocks noGrp="1"/>
          </p:cNvSpPr>
          <p:nvPr>
            <p:ph type="sldNum" sz="quarter" idx="5"/>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371129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868675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151603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373866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8B31B77-AA17-40E4-8F47-64EC26733F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30" y="1453420"/>
            <a:ext cx="9379258" cy="3960000"/>
          </a:xfrm>
          <a:prstGeom prst="rect">
            <a:avLst/>
          </a:prstGeom>
          <a:ln>
            <a:noFill/>
          </a:ln>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12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7929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8724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833" r:id="rId8"/>
    <p:sldLayoutId id="2147483649" r:id="rId9"/>
    <p:sldLayoutId id="2147483834" r:id="rId10"/>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W_trzvJ72js?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6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C9D10DE-F61B-49D0-9802-966381EB3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1268760"/>
            <a:ext cx="12192000" cy="4477008"/>
          </a:xfrm>
          <a:prstGeom prst="rect">
            <a:avLst/>
          </a:prstGeom>
        </p:spPr>
      </p:pic>
      <p:sp>
        <p:nvSpPr>
          <p:cNvPr id="2" name="Rubrik 1">
            <a:extLst>
              <a:ext uri="{FF2B5EF4-FFF2-40B4-BE49-F238E27FC236}">
                <a16:creationId xmlns:a16="http://schemas.microsoft.com/office/drawing/2014/main" id="{4CAAEC6E-5EBD-442E-838E-0543DC57443B}"/>
              </a:ext>
            </a:extLst>
          </p:cNvPr>
          <p:cNvSpPr>
            <a:spLocks noGrp="1"/>
          </p:cNvSpPr>
          <p:nvPr>
            <p:ph type="title"/>
          </p:nvPr>
        </p:nvSpPr>
        <p:spPr/>
        <p:txBody>
          <a:bodyPr/>
          <a:lstStyle/>
          <a:p>
            <a:r>
              <a:rPr lang="sv-SE" dirty="0"/>
              <a:t>Från kunskap till goda förutsättningar för chefer</a:t>
            </a:r>
          </a:p>
        </p:txBody>
      </p:sp>
    </p:spTree>
    <p:extLst>
      <p:ext uri="{BB962C8B-B14F-4D97-AF65-F5344CB8AC3E}">
        <p14:creationId xmlns:p14="http://schemas.microsoft.com/office/powerpoint/2010/main" val="148227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92C6CD-2462-4D55-B541-DACC36767E59}"/>
              </a:ext>
            </a:extLst>
          </p:cNvPr>
          <p:cNvSpPr>
            <a:spLocks noGrp="1"/>
          </p:cNvSpPr>
          <p:nvPr>
            <p:ph type="title"/>
          </p:nvPr>
        </p:nvSpPr>
        <p:spPr>
          <a:xfrm>
            <a:off x="839416" y="760308"/>
            <a:ext cx="10513168" cy="720080"/>
          </a:xfrm>
        </p:spPr>
        <p:txBody>
          <a:bodyPr/>
          <a:lstStyle/>
          <a:p>
            <a:r>
              <a:rPr lang="sv-SE" dirty="0"/>
              <a:t>Systematiskt arbetssätt</a:t>
            </a:r>
          </a:p>
        </p:txBody>
      </p:sp>
      <p:pic>
        <p:nvPicPr>
          <p:cNvPr id="4" name="Bildobjekt 3">
            <a:extLst>
              <a:ext uri="{FF2B5EF4-FFF2-40B4-BE49-F238E27FC236}">
                <a16:creationId xmlns:a16="http://schemas.microsoft.com/office/drawing/2014/main" id="{77D2319E-842C-4010-A0CC-DE6A09319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1556792"/>
            <a:ext cx="5328592" cy="4064535"/>
          </a:xfrm>
          <a:prstGeom prst="rect">
            <a:avLst/>
          </a:prstGeom>
        </p:spPr>
      </p:pic>
    </p:spTree>
    <p:extLst>
      <p:ext uri="{BB962C8B-B14F-4D97-AF65-F5344CB8AC3E}">
        <p14:creationId xmlns:p14="http://schemas.microsoft.com/office/powerpoint/2010/main" val="184727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CBB250D-FF53-4B59-A46C-BE0FC138F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72" y="1052736"/>
            <a:ext cx="10200456" cy="5737757"/>
          </a:xfrm>
          <a:prstGeom prst="rect">
            <a:avLst/>
          </a:prstGeom>
        </p:spPr>
      </p:pic>
      <p:sp>
        <p:nvSpPr>
          <p:cNvPr id="7" name="Rubrik 1">
            <a:extLst>
              <a:ext uri="{FF2B5EF4-FFF2-40B4-BE49-F238E27FC236}">
                <a16:creationId xmlns:a16="http://schemas.microsoft.com/office/drawing/2014/main" id="{FDB5655E-C5A2-4A8F-BD86-9A4FD023DA48}"/>
              </a:ext>
            </a:extLst>
          </p:cNvPr>
          <p:cNvSpPr txBox="1">
            <a:spLocks/>
          </p:cNvSpPr>
          <p:nvPr/>
        </p:nvSpPr>
        <p:spPr>
          <a:xfrm>
            <a:off x="839416" y="297765"/>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algn="ctr"/>
            <a:r>
              <a:rPr lang="sv-SE" dirty="0"/>
              <a:t>Centrala frågor att arbeta med tillsammans</a:t>
            </a:r>
          </a:p>
        </p:txBody>
      </p:sp>
    </p:spTree>
    <p:extLst>
      <p:ext uri="{BB962C8B-B14F-4D97-AF65-F5344CB8AC3E}">
        <p14:creationId xmlns:p14="http://schemas.microsoft.com/office/powerpoint/2010/main" val="413857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CBB250D-FF53-4B59-A46C-BE0FC138F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72" y="1052736"/>
            <a:ext cx="10200456" cy="5737757"/>
          </a:xfrm>
          <a:prstGeom prst="rect">
            <a:avLst/>
          </a:prstGeom>
        </p:spPr>
      </p:pic>
      <p:pic>
        <p:nvPicPr>
          <p:cNvPr id="6" name="Bildobjekt 5">
            <a:extLst>
              <a:ext uri="{FF2B5EF4-FFF2-40B4-BE49-F238E27FC236}">
                <a16:creationId xmlns:a16="http://schemas.microsoft.com/office/drawing/2014/main" id="{695A6B21-8FC6-4D18-A38C-AF96532A6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57" y="1052735"/>
            <a:ext cx="10200457" cy="5737757"/>
          </a:xfrm>
          <a:prstGeom prst="rect">
            <a:avLst/>
          </a:prstGeom>
        </p:spPr>
      </p:pic>
      <p:sp>
        <p:nvSpPr>
          <p:cNvPr id="4" name="Rubrik 1">
            <a:extLst>
              <a:ext uri="{FF2B5EF4-FFF2-40B4-BE49-F238E27FC236}">
                <a16:creationId xmlns:a16="http://schemas.microsoft.com/office/drawing/2014/main" id="{55C0AB86-6135-4B8F-927B-4D8B8B96A706}"/>
              </a:ext>
            </a:extLst>
          </p:cNvPr>
          <p:cNvSpPr txBox="1">
            <a:spLocks/>
          </p:cNvSpPr>
          <p:nvPr/>
        </p:nvSpPr>
        <p:spPr>
          <a:xfrm>
            <a:off x="839416" y="297765"/>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algn="ctr"/>
            <a:r>
              <a:rPr lang="sv-SE" dirty="0"/>
              <a:t>Centrala frågor att arbeta med tillsammans</a:t>
            </a:r>
          </a:p>
        </p:txBody>
      </p:sp>
    </p:spTree>
    <p:extLst>
      <p:ext uri="{BB962C8B-B14F-4D97-AF65-F5344CB8AC3E}">
        <p14:creationId xmlns:p14="http://schemas.microsoft.com/office/powerpoint/2010/main" val="398048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B2479F-9DCC-4E73-BAE5-5C609BA44ECE}"/>
              </a:ext>
            </a:extLst>
          </p:cNvPr>
          <p:cNvSpPr>
            <a:spLocks noGrp="1"/>
          </p:cNvSpPr>
          <p:nvPr>
            <p:ph type="title"/>
          </p:nvPr>
        </p:nvSpPr>
        <p:spPr/>
        <p:txBody>
          <a:bodyPr/>
          <a:lstStyle/>
          <a:p>
            <a:r>
              <a:rPr lang="sv-SE" dirty="0"/>
              <a:t>Kunskap och insikt</a:t>
            </a:r>
          </a:p>
        </p:txBody>
      </p:sp>
      <p:sp>
        <p:nvSpPr>
          <p:cNvPr id="3" name="Platshållare för text 2">
            <a:extLst>
              <a:ext uri="{FF2B5EF4-FFF2-40B4-BE49-F238E27FC236}">
                <a16:creationId xmlns:a16="http://schemas.microsoft.com/office/drawing/2014/main" id="{CE0008F9-7762-4734-A623-EA25085A4E67}"/>
              </a:ext>
            </a:extLst>
          </p:cNvPr>
          <p:cNvSpPr>
            <a:spLocks noGrp="1"/>
          </p:cNvSpPr>
          <p:nvPr>
            <p:ph type="body" sz="quarter" idx="13"/>
          </p:nvPr>
        </p:nvSpPr>
        <p:spPr/>
        <p:txBody>
          <a:bodyPr/>
          <a:lstStyle/>
          <a:p>
            <a:r>
              <a:rPr lang="sv-SE" dirty="0"/>
              <a:t>Får begrepp</a:t>
            </a:r>
          </a:p>
          <a:p>
            <a:r>
              <a:rPr lang="sv-SE" dirty="0"/>
              <a:t>Skapar gemensamt språk</a:t>
            </a:r>
          </a:p>
          <a:p>
            <a:r>
              <a:rPr lang="sv-SE" dirty="0"/>
              <a:t>Ger samsyn </a:t>
            </a:r>
            <a:r>
              <a:rPr lang="sv-SE"/>
              <a:t>och förbättrad</a:t>
            </a:r>
            <a:br>
              <a:rPr lang="sv-SE"/>
            </a:br>
            <a:r>
              <a:rPr lang="sv-SE"/>
              <a:t>dialog</a:t>
            </a:r>
            <a:endParaRPr lang="sv-SE" dirty="0"/>
          </a:p>
          <a:p>
            <a:r>
              <a:rPr lang="sv-SE" dirty="0"/>
              <a:t>Skapar struktur</a:t>
            </a:r>
          </a:p>
          <a:p>
            <a:endParaRPr lang="sv-SE" dirty="0"/>
          </a:p>
        </p:txBody>
      </p:sp>
      <p:pic>
        <p:nvPicPr>
          <p:cNvPr id="5" name="Bildobjekt 4">
            <a:extLst>
              <a:ext uri="{FF2B5EF4-FFF2-40B4-BE49-F238E27FC236}">
                <a16:creationId xmlns:a16="http://schemas.microsoft.com/office/drawing/2014/main" id="{05DAF12B-3F9C-4961-9B71-34170137AF16}"/>
              </a:ext>
            </a:extLst>
          </p:cNvPr>
          <p:cNvPicPr>
            <a:picLocks noChangeAspect="1"/>
          </p:cNvPicPr>
          <p:nvPr/>
        </p:nvPicPr>
        <p:blipFill>
          <a:blip r:embed="rId3"/>
          <a:stretch>
            <a:fillRect/>
          </a:stretch>
        </p:blipFill>
        <p:spPr>
          <a:xfrm>
            <a:off x="5087888" y="304905"/>
            <a:ext cx="6090305" cy="5356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787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E6AEEF0-AD47-4DC0-8D09-DB3C0E2DD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5267" cy="6858000"/>
          </a:xfrm>
          <a:prstGeom prst="rect">
            <a:avLst/>
          </a:prstGeom>
        </p:spPr>
      </p:pic>
      <p:pic>
        <p:nvPicPr>
          <p:cNvPr id="6" name="Bildobjekt 5">
            <a:extLst>
              <a:ext uri="{FF2B5EF4-FFF2-40B4-BE49-F238E27FC236}">
                <a16:creationId xmlns:a16="http://schemas.microsoft.com/office/drawing/2014/main" id="{6F699F9F-6667-4C89-B125-AB4331068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92443" flipH="1">
            <a:off x="6855472" y="4199397"/>
            <a:ext cx="704291" cy="664724"/>
          </a:xfrm>
          <a:prstGeom prst="rect">
            <a:avLst/>
          </a:prstGeom>
        </p:spPr>
      </p:pic>
    </p:spTree>
    <p:extLst>
      <p:ext uri="{BB962C8B-B14F-4D97-AF65-F5344CB8AC3E}">
        <p14:creationId xmlns:p14="http://schemas.microsoft.com/office/powerpoint/2010/main" val="19115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E9FA2-1E66-42FD-9782-F9CA19CA5D12}"/>
              </a:ext>
            </a:extLst>
          </p:cNvPr>
          <p:cNvSpPr>
            <a:spLocks noGrp="1"/>
          </p:cNvSpPr>
          <p:nvPr>
            <p:ph type="title"/>
          </p:nvPr>
        </p:nvSpPr>
        <p:spPr/>
        <p:txBody>
          <a:bodyPr/>
          <a:lstStyle/>
          <a:p>
            <a:r>
              <a:rPr lang="sv-SE" dirty="0"/>
              <a:t>Nästa steg</a:t>
            </a:r>
          </a:p>
        </p:txBody>
      </p:sp>
      <p:sp>
        <p:nvSpPr>
          <p:cNvPr id="3" name="Platshållare för text 2">
            <a:extLst>
              <a:ext uri="{FF2B5EF4-FFF2-40B4-BE49-F238E27FC236}">
                <a16:creationId xmlns:a16="http://schemas.microsoft.com/office/drawing/2014/main" id="{ADC837A8-ED20-463D-B77A-39422717C0C4}"/>
              </a:ext>
            </a:extLst>
          </p:cNvPr>
          <p:cNvSpPr>
            <a:spLocks noGrp="1"/>
          </p:cNvSpPr>
          <p:nvPr>
            <p:ph type="body" sz="quarter" idx="13"/>
          </p:nvPr>
        </p:nvSpPr>
        <p:spPr/>
        <p:txBody>
          <a:bodyPr/>
          <a:lstStyle/>
          <a:p>
            <a:r>
              <a:rPr lang="sv-SE" i="1" dirty="0"/>
              <a:t>Diskussion/Dialog</a:t>
            </a:r>
          </a:p>
          <a:p>
            <a:r>
              <a:rPr lang="sv-SE" i="1" dirty="0"/>
              <a:t>Beslut – hur går vi vidare</a:t>
            </a:r>
          </a:p>
          <a:p>
            <a:r>
              <a:rPr lang="sv-SE" i="1" dirty="0"/>
              <a:t>Process med upplägg och resurser</a:t>
            </a:r>
          </a:p>
          <a:p>
            <a:r>
              <a:rPr lang="sv-SE" i="1" dirty="0"/>
              <a:t>Kontaktpersoner</a:t>
            </a:r>
          </a:p>
        </p:txBody>
      </p:sp>
    </p:spTree>
    <p:extLst>
      <p:ext uri="{BB962C8B-B14F-4D97-AF65-F5344CB8AC3E}">
        <p14:creationId xmlns:p14="http://schemas.microsoft.com/office/powerpoint/2010/main" val="181364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14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D3DB8D-EA06-4FAA-9CD2-410BF13AB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1896" cy="6858000"/>
          </a:xfrm>
          <a:prstGeom prst="rect">
            <a:avLst/>
          </a:prstGeom>
        </p:spPr>
      </p:pic>
      <p:pic>
        <p:nvPicPr>
          <p:cNvPr id="6" name="Bildobjekt 5">
            <a:extLst>
              <a:ext uri="{FF2B5EF4-FFF2-40B4-BE49-F238E27FC236}">
                <a16:creationId xmlns:a16="http://schemas.microsoft.com/office/drawing/2014/main" id="{1D322F93-7167-49DC-AAF6-41A911F94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884280">
            <a:off x="9833145" y="243326"/>
            <a:ext cx="1130558" cy="1067043"/>
          </a:xfrm>
          <a:prstGeom prst="rect">
            <a:avLst/>
          </a:prstGeom>
        </p:spPr>
      </p:pic>
    </p:spTree>
    <p:extLst>
      <p:ext uri="{BB962C8B-B14F-4D97-AF65-F5344CB8AC3E}">
        <p14:creationId xmlns:p14="http://schemas.microsoft.com/office/powerpoint/2010/main" val="21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D9B6ECE-C1AB-4BB9-88EA-4ECC71A06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70"/>
            <a:ext cx="12207357" cy="6861069"/>
          </a:xfrm>
          <a:prstGeom prst="rect">
            <a:avLst/>
          </a:prstGeom>
        </p:spPr>
      </p:pic>
      <p:pic>
        <p:nvPicPr>
          <p:cNvPr id="7" name="Bildobjekt 6">
            <a:extLst>
              <a:ext uri="{FF2B5EF4-FFF2-40B4-BE49-F238E27FC236}">
                <a16:creationId xmlns:a16="http://schemas.microsoft.com/office/drawing/2014/main" id="{298D242B-B9FD-4637-96AC-FE167ACD53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5324">
            <a:off x="5333233" y="1687242"/>
            <a:ext cx="739593" cy="698042"/>
          </a:xfrm>
          <a:prstGeom prst="rect">
            <a:avLst/>
          </a:prstGeom>
        </p:spPr>
      </p:pic>
    </p:spTree>
    <p:extLst>
      <p:ext uri="{BB962C8B-B14F-4D97-AF65-F5344CB8AC3E}">
        <p14:creationId xmlns:p14="http://schemas.microsoft.com/office/powerpoint/2010/main" val="221594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Chefoskopet - utveckla chefers organisatoriska fￃﾶrutsￃﾤttningar">
            <a:hlinkClick r:id="" action="ppaction://media"/>
            <a:extLst>
              <a:ext uri="{FF2B5EF4-FFF2-40B4-BE49-F238E27FC236}">
                <a16:creationId xmlns:a16="http://schemas.microsoft.com/office/drawing/2014/main" id="{BCE949B4-63E8-4CD8-B957-57FD6C853975}"/>
              </a:ext>
            </a:extLst>
          </p:cNvPr>
          <p:cNvPicPr>
            <a:picLocks noRot="1" noChangeAspect="1"/>
          </p:cNvPicPr>
          <p:nvPr>
            <a:videoFile r:link="rId1"/>
          </p:nvPr>
        </p:nvPicPr>
        <p:blipFill>
          <a:blip r:embed="rId4"/>
          <a:stretch>
            <a:fillRect/>
          </a:stretch>
        </p:blipFill>
        <p:spPr>
          <a:xfrm>
            <a:off x="-24680" y="11109"/>
            <a:ext cx="12216680" cy="6846891"/>
          </a:xfrm>
          <a:prstGeom prst="rect">
            <a:avLst/>
          </a:prstGeom>
        </p:spPr>
      </p:pic>
    </p:spTree>
    <p:extLst>
      <p:ext uri="{BB962C8B-B14F-4D97-AF65-F5344CB8AC3E}">
        <p14:creationId xmlns:p14="http://schemas.microsoft.com/office/powerpoint/2010/main" val="50067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FD32E93-BFC4-4210-8B35-814099A98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 y="0"/>
            <a:ext cx="12201896" cy="6858000"/>
          </a:xfrm>
          <a:prstGeom prst="rect">
            <a:avLst/>
          </a:prstGeom>
        </p:spPr>
      </p:pic>
      <p:pic>
        <p:nvPicPr>
          <p:cNvPr id="6" name="Bildobjekt 5">
            <a:extLst>
              <a:ext uri="{FF2B5EF4-FFF2-40B4-BE49-F238E27FC236}">
                <a16:creationId xmlns:a16="http://schemas.microsoft.com/office/drawing/2014/main" id="{7FDD54ED-F75A-4056-AB29-E96918B76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2654811" flipH="1" flipV="1">
            <a:off x="9642851" y="-45738"/>
            <a:ext cx="583407" cy="1354485"/>
          </a:xfrm>
          <a:prstGeom prst="rect">
            <a:avLst/>
          </a:prstGeom>
        </p:spPr>
      </p:pic>
    </p:spTree>
    <p:extLst>
      <p:ext uri="{BB962C8B-B14F-4D97-AF65-F5344CB8AC3E}">
        <p14:creationId xmlns:p14="http://schemas.microsoft.com/office/powerpoint/2010/main" val="42228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23C532-BDA3-4CA9-A095-EEB952912736}"/>
              </a:ext>
            </a:extLst>
          </p:cNvPr>
          <p:cNvSpPr>
            <a:spLocks noGrp="1"/>
          </p:cNvSpPr>
          <p:nvPr>
            <p:ph type="title"/>
          </p:nvPr>
        </p:nvSpPr>
        <p:spPr/>
        <p:txBody>
          <a:bodyPr/>
          <a:lstStyle/>
          <a:p>
            <a:r>
              <a:rPr lang="sv-SE" dirty="0"/>
              <a:t>Skapa förutsättningar för chefsuppdraget</a:t>
            </a:r>
          </a:p>
        </p:txBody>
      </p:sp>
      <p:sp>
        <p:nvSpPr>
          <p:cNvPr id="3" name="Platshållare för text 2">
            <a:extLst>
              <a:ext uri="{FF2B5EF4-FFF2-40B4-BE49-F238E27FC236}">
                <a16:creationId xmlns:a16="http://schemas.microsoft.com/office/drawing/2014/main" id="{7B98738A-1EFE-4303-AF6D-E68CBCE9F256}"/>
              </a:ext>
            </a:extLst>
          </p:cNvPr>
          <p:cNvSpPr>
            <a:spLocks noGrp="1"/>
          </p:cNvSpPr>
          <p:nvPr>
            <p:ph type="body" sz="quarter" idx="13"/>
          </p:nvPr>
        </p:nvSpPr>
        <p:spPr/>
        <p:txBody>
          <a:bodyPr/>
          <a:lstStyle/>
          <a:p>
            <a:pPr marL="342900" lvl="0" indent="-342900">
              <a:buClr>
                <a:schemeClr val="accent1"/>
              </a:buClr>
              <a:buFont typeface="Wingdings" panose="05000000000000000000" pitchFamily="2" charset="2"/>
              <a:buChar char="ü"/>
            </a:pPr>
            <a:r>
              <a:rPr lang="sv-SE" dirty="0"/>
              <a:t>Skifta fokus till organisation från individ</a:t>
            </a:r>
          </a:p>
          <a:p>
            <a:pPr marL="342900" lvl="0" indent="-342900">
              <a:buClr>
                <a:schemeClr val="accent1"/>
              </a:buClr>
              <a:buFont typeface="Wingdings" panose="05000000000000000000" pitchFamily="2" charset="2"/>
              <a:buChar char="ü"/>
            </a:pPr>
            <a:r>
              <a:rPr lang="sv-SE" dirty="0"/>
              <a:t>Ge stöd i chefsarbetet</a:t>
            </a:r>
          </a:p>
          <a:p>
            <a:pPr marL="342900" lvl="0" indent="-342900">
              <a:buClr>
                <a:schemeClr val="accent1"/>
              </a:buClr>
              <a:buFont typeface="Wingdings" panose="05000000000000000000" pitchFamily="2" charset="2"/>
              <a:buChar char="ü"/>
            </a:pPr>
            <a:r>
              <a:rPr lang="sv-SE" dirty="0"/>
              <a:t>Stärk dialogen i hela organisationen</a:t>
            </a:r>
          </a:p>
          <a:p>
            <a:pPr marL="342900" lvl="0" indent="-342900">
              <a:buClr>
                <a:schemeClr val="accent1"/>
              </a:buClr>
              <a:buFont typeface="Wingdings" panose="05000000000000000000" pitchFamily="2" charset="2"/>
              <a:buChar char="ü"/>
            </a:pPr>
            <a:r>
              <a:rPr lang="sv-SE" dirty="0"/>
              <a:t>Ge chefen ett rimligt antal medarbetare</a:t>
            </a:r>
          </a:p>
          <a:p>
            <a:pPr marL="342900" lvl="0" indent="-342900">
              <a:buClr>
                <a:schemeClr val="accent1"/>
              </a:buClr>
              <a:buFont typeface="Wingdings" panose="05000000000000000000" pitchFamily="2" charset="2"/>
              <a:buChar char="ü"/>
            </a:pPr>
            <a:r>
              <a:rPr lang="sv-SE" dirty="0"/>
              <a:t>Erbjud jämlika villkor</a:t>
            </a:r>
          </a:p>
        </p:txBody>
      </p:sp>
    </p:spTree>
    <p:extLst>
      <p:ext uri="{BB962C8B-B14F-4D97-AF65-F5344CB8AC3E}">
        <p14:creationId xmlns:p14="http://schemas.microsoft.com/office/powerpoint/2010/main" val="3242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77E4940-BBA3-4847-B84A-19BD94AF7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9" y="23195"/>
            <a:ext cx="11977022" cy="6741368"/>
          </a:xfrm>
          <a:prstGeom prst="rect">
            <a:avLst/>
          </a:prstGeom>
        </p:spPr>
      </p:pic>
    </p:spTree>
    <p:extLst>
      <p:ext uri="{BB962C8B-B14F-4D97-AF65-F5344CB8AC3E}">
        <p14:creationId xmlns:p14="http://schemas.microsoft.com/office/powerpoint/2010/main" val="1086774671"/>
      </p:ext>
    </p:extLst>
  </p:cSld>
  <p:clrMapOvr>
    <a:masterClrMapping/>
  </p:clrMapOvr>
</p:sld>
</file>

<file path=ppt/theme/theme1.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BE582F-4CA6-4F27-B52D-A14A8C734AA8}" vid="{BDEFD9C1-041A-47C7-9373-418CF5F4C65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7" ma:contentTypeDescription="Skapa ett nytt dokument." ma:contentTypeScope="" ma:versionID="4109dfb8805ba370b8442939da634fcd">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b81136560279e6a54745a3a95bcaecb4"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8CE74685-96FA-4889-8846-B8CB61E96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4D60B0-E4D7-4874-AEC8-867219D5A339}">
  <ds:schemaRefs>
    <ds:schemaRef ds:uri="http://schemas.microsoft.com/office/2006/metadata/properties"/>
    <ds:schemaRef ds:uri="http://schemas.microsoft.com/office/infopath/2007/PartnerControls"/>
    <ds:schemaRef ds:uri="1a6e3fa1-c333-471c-82e6-93548a95aedd"/>
    <ds:schemaRef ds:uri="6395175a-83d6-4cca-8e00-0d2518442864"/>
  </ds:schemaRefs>
</ds:datastoreItem>
</file>

<file path=docProps/app.xml><?xml version="1.0" encoding="utf-8"?>
<Properties xmlns="http://schemas.openxmlformats.org/officeDocument/2006/extended-properties" xmlns:vt="http://schemas.openxmlformats.org/officeDocument/2006/docPropsVTypes">
  <Template>SA_presentation_widescreen_v4</Template>
  <TotalTime>83</TotalTime>
  <Words>1618</Words>
  <Application>Microsoft Office PowerPoint</Application>
  <PresentationFormat>Bredbild</PresentationFormat>
  <Paragraphs>143</Paragraphs>
  <Slides>17</Slides>
  <Notes>14</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Wingdings</vt:lpstr>
      <vt:lpstr>Suntarbetsliv</vt:lpstr>
      <vt:lpstr>PowerPoint-presentation</vt:lpstr>
      <vt:lpstr>PowerPoint-presentation</vt:lpstr>
      <vt:lpstr>PowerPoint-presentation</vt:lpstr>
      <vt:lpstr>PowerPoint-presentation</vt:lpstr>
      <vt:lpstr>PowerPoint-presentation</vt:lpstr>
      <vt:lpstr>PowerPoint-presentation</vt:lpstr>
      <vt:lpstr>PowerPoint-presentation</vt:lpstr>
      <vt:lpstr>Skapa förutsättningar för chefsuppdraget</vt:lpstr>
      <vt:lpstr>PowerPoint-presentation</vt:lpstr>
      <vt:lpstr>Från kunskap till goda förutsättningar för chefer</vt:lpstr>
      <vt:lpstr>Systematiskt arbetssätt</vt:lpstr>
      <vt:lpstr>PowerPoint-presentation</vt:lpstr>
      <vt:lpstr>PowerPoint-presentation</vt:lpstr>
      <vt:lpstr>Kunskap och insikt</vt:lpstr>
      <vt:lpstr>PowerPoint-presentation</vt:lpstr>
      <vt:lpstr>Nästa steg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Pramborg</dc:creator>
  <cp:lastModifiedBy>Anna Pramborg</cp:lastModifiedBy>
  <cp:revision>3</cp:revision>
  <cp:lastPrinted>2020-01-30T15:01:59Z</cp:lastPrinted>
  <dcterms:created xsi:type="dcterms:W3CDTF">2020-02-11T07:21:20Z</dcterms:created>
  <dcterms:modified xsi:type="dcterms:W3CDTF">2022-08-22T14:41:08Z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ies>
</file>